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0"/>
  </p:notesMasterIdLst>
  <p:handoutMasterIdLst>
    <p:handoutMasterId r:id="rId31"/>
  </p:handoutMasterIdLst>
  <p:sldIdLst>
    <p:sldId id="257" r:id="rId3"/>
    <p:sldId id="275" r:id="rId4"/>
    <p:sldId id="364" r:id="rId5"/>
    <p:sldId id="267" r:id="rId6"/>
    <p:sldId id="357" r:id="rId7"/>
    <p:sldId id="266" r:id="rId8"/>
    <p:sldId id="284" r:id="rId9"/>
    <p:sldId id="285" r:id="rId10"/>
    <p:sldId id="286" r:id="rId11"/>
    <p:sldId id="287" r:id="rId12"/>
    <p:sldId id="288" r:id="rId13"/>
    <p:sldId id="269" r:id="rId14"/>
    <p:sldId id="297" r:id="rId15"/>
    <p:sldId id="363" r:id="rId16"/>
    <p:sldId id="358" r:id="rId17"/>
    <p:sldId id="360" r:id="rId18"/>
    <p:sldId id="342" r:id="rId19"/>
    <p:sldId id="362" r:id="rId20"/>
    <p:sldId id="365" r:id="rId21"/>
    <p:sldId id="366" r:id="rId22"/>
    <p:sldId id="324" r:id="rId23"/>
    <p:sldId id="367" r:id="rId24"/>
    <p:sldId id="347" r:id="rId25"/>
    <p:sldId id="348" r:id="rId26"/>
    <p:sldId id="349" r:id="rId27"/>
    <p:sldId id="350" r:id="rId28"/>
    <p:sldId id="33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02" autoAdjust="0"/>
    <p:restoredTop sz="89523" autoAdjust="0"/>
  </p:normalViewPr>
  <p:slideViewPr>
    <p:cSldViewPr>
      <p:cViewPr varScale="1">
        <p:scale>
          <a:sx n="53" d="100"/>
          <a:sy n="53" d="100"/>
        </p:scale>
        <p:origin x="192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76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FFBE2AAA-2CC7-4F9C-A8C6-8B9F2A3E9EF0}" type="datetimeFigureOut">
              <a:rPr lang="en-US" altLang="zh-CN" smtClean="0"/>
              <a:t>12/2/18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950AD62A-9EE1-43E3-A7E5-D268F71DF3EB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B37ADBA-1AC7-4CD6-8AFF-4E8087BA5487}" type="datetimeFigureOut">
              <a:t>2018/12/2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5534C2EF-8A97-4DAF-B099-E567883644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6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28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7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444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61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5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7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anchor="b">
            <a:normAutofit/>
          </a:bodyPr>
          <a:lstStyle>
            <a:lvl1pPr algn="l" latinLnBrk="0">
              <a:defRPr lang="zh-CN" sz="4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1200"/>
              </a:spcBef>
              <a:buNone/>
              <a:defRPr lang="zh-CN" sz="2400"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/>
              <a:t>单击此处编辑母版副标题样式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任意多边形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8" name="任意多边形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28581" y="5305425"/>
            <a:ext cx="3566160" cy="109728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6"/>
          </p:nvPr>
        </p:nvSpPr>
        <p:spPr>
          <a:xfrm>
            <a:off x="5566714" y="5305425"/>
            <a:ext cx="3566160" cy="109728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任意多边形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8" name="任意多边形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任意多边形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>
            <a:normAutofit/>
          </a:bodyPr>
          <a:lstStyle>
            <a:lvl1pPr latinLnBrk="0">
              <a:defRPr lang="zh-CN" sz="2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五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8" name="任意多边形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0" name="任意多边形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2" name="任意多边形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14" name="任意多边形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20" name="任意多边形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vert"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anchor="b">
            <a:normAutofit/>
          </a:bodyPr>
          <a:lstStyle>
            <a:lvl1pPr latinLnBrk="0">
              <a:defRPr lang="zh-CN" sz="44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400">
                <a:solidFill>
                  <a:schemeClr val="tx1"/>
                </a:solidFill>
                <a:latin typeface="+mj-lt"/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2018/12/2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  <p:sp>
        <p:nvSpPr>
          <p:cNvPr id="8" name="任意多边形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2" name="图片占位符 11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FC8593D-7C47-471E-A8DF-97AC4FFD13F5}" type="datetimeFigureOut">
              <a:rPr lang="en-US" altLang="zh-CN" smtClean="0"/>
              <a:pPr/>
              <a:t>12/2/18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89D71E3-7D81-4C24-B9D8-6B108755C6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tiff"/><Relationship Id="rId4" Type="http://schemas.openxmlformats.org/officeDocument/2006/relationships/image" Target="../media/image43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7.jpeg"/><Relationship Id="rId11" Type="http://schemas.openxmlformats.org/officeDocument/2006/relationships/image" Target="../media/image22.jpg"/><Relationship Id="rId5" Type="http://schemas.openxmlformats.org/officeDocument/2006/relationships/image" Target="../media/image16.jpeg"/><Relationship Id="rId10" Type="http://schemas.openxmlformats.org/officeDocument/2006/relationships/image" Target="../media/image21.jp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159896" y="1484784"/>
            <a:ext cx="4392488" cy="368768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Wawati SC" pitchFamily="82" charset="-122"/>
                <a:ea typeface="Wawati SC" pitchFamily="82" charset="-122"/>
              </a:rPr>
              <a:t>趣味儿童编程</a:t>
            </a:r>
            <a:br>
              <a:rPr lang="en-US" altLang="zh-CN" dirty="0">
                <a:latin typeface="Wawati SC" pitchFamily="82" charset="-122"/>
                <a:ea typeface="Wawati SC" pitchFamily="82" charset="-122"/>
              </a:rPr>
            </a:br>
            <a:r>
              <a:rPr lang="en-US" altLang="zh-CN" sz="3600" dirty="0">
                <a:latin typeface="Wawati SC" pitchFamily="82" charset="-122"/>
                <a:ea typeface="Wawati SC" pitchFamily="82" charset="-122"/>
              </a:rPr>
              <a:t>1.</a:t>
            </a:r>
            <a:r>
              <a:rPr lang="zh-CN" altLang="en-US" sz="3600" dirty="0">
                <a:latin typeface="Wawati SC" pitchFamily="82" charset="-122"/>
                <a:ea typeface="Wawati SC" pitchFamily="82" charset="-122"/>
                <a:cs typeface="LingWai SC Medium" panose="03050602040302020204" pitchFamily="66" charset="-122"/>
              </a:rPr>
              <a:t>认识</a:t>
            </a:r>
            <a:r>
              <a:rPr lang="zh-CN" altLang="en-US" sz="3600" dirty="0">
                <a:latin typeface="Wawati SC" pitchFamily="82" charset="-122"/>
                <a:ea typeface="Wawati SC" pitchFamily="82" charset="-122"/>
              </a:rPr>
              <a:t>电脑</a:t>
            </a:r>
            <a:br>
              <a:rPr lang="en-US" altLang="zh-CN" sz="3600" dirty="0">
                <a:latin typeface="Wawati SC" pitchFamily="82" charset="-122"/>
                <a:ea typeface="Wawati SC" pitchFamily="82" charset="-122"/>
              </a:rPr>
            </a:br>
            <a:r>
              <a:rPr lang="en-US" altLang="zh-CN" sz="3600" dirty="0">
                <a:latin typeface="Wawati SC" pitchFamily="82" charset="-122"/>
                <a:ea typeface="Wawati SC" pitchFamily="82" charset="-122"/>
              </a:rPr>
              <a:t>2.</a:t>
            </a:r>
            <a:r>
              <a:rPr lang="zh-CN" altLang="en-US" sz="3600" dirty="0">
                <a:latin typeface="Wawati SC" pitchFamily="82" charset="-122"/>
                <a:ea typeface="Wawati SC" pitchFamily="82" charset="-122"/>
              </a:rPr>
              <a:t>电脑的用途</a:t>
            </a:r>
            <a:br>
              <a:rPr lang="en-US" altLang="zh-CN" sz="3600" dirty="0">
                <a:latin typeface="Wawati SC" pitchFamily="82" charset="-122"/>
                <a:ea typeface="Wawati SC" pitchFamily="82" charset="-122"/>
              </a:rPr>
            </a:br>
            <a:r>
              <a:rPr lang="en-US" altLang="zh-CN" sz="3600" dirty="0">
                <a:latin typeface="Wawati SC" pitchFamily="82" charset="-122"/>
                <a:ea typeface="Wawati SC" pitchFamily="82" charset="-122"/>
              </a:rPr>
              <a:t>3.</a:t>
            </a:r>
            <a:r>
              <a:rPr lang="zh-CN" altLang="en-US" sz="3600" dirty="0">
                <a:latin typeface="Wawati SC" pitchFamily="82" charset="-122"/>
                <a:ea typeface="Wawati SC" pitchFamily="82" charset="-122"/>
              </a:rPr>
              <a:t>什么是编程</a:t>
            </a:r>
            <a:br>
              <a:rPr lang="en-US" altLang="zh-CN" sz="3600" dirty="0">
                <a:latin typeface="Wawati SC" pitchFamily="82" charset="-122"/>
                <a:ea typeface="Wawati SC" pitchFamily="82" charset="-122"/>
              </a:rPr>
            </a:br>
            <a:r>
              <a:rPr lang="en-US" altLang="zh-CN" sz="3600" dirty="0">
                <a:latin typeface="Wawati SC" pitchFamily="82" charset="-122"/>
                <a:ea typeface="Wawati SC" pitchFamily="82" charset="-122"/>
              </a:rPr>
              <a:t>4</a:t>
            </a:r>
            <a:r>
              <a:rPr lang="zh-CN" altLang="en-US" sz="3600" dirty="0">
                <a:latin typeface="Wawati SC" pitchFamily="82" charset="-122"/>
                <a:ea typeface="Wawati SC" pitchFamily="82" charset="-122"/>
              </a:rPr>
              <a:t>、</a:t>
            </a:r>
            <a:r>
              <a:rPr lang="en-US" altLang="zh-CN" sz="3600" dirty="0">
                <a:latin typeface="Wawati SC" pitchFamily="82" charset="-122"/>
                <a:ea typeface="Wawati SC" pitchFamily="82" charset="-122"/>
              </a:rPr>
              <a:t>Scratch</a:t>
            </a:r>
            <a:r>
              <a:rPr lang="zh-CN" altLang="en-US" sz="3600" dirty="0">
                <a:latin typeface="Wawati SC" pitchFamily="82" charset="-122"/>
                <a:ea typeface="Wawati SC" pitchFamily="82" charset="-122"/>
              </a:rPr>
              <a:t>介绍</a:t>
            </a:r>
            <a:endParaRPr lang="zh-CN" sz="3600" dirty="0">
              <a:latin typeface="Wawati SC" pitchFamily="82" charset="-122"/>
              <a:ea typeface="Wawati SC" pitchFamily="8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6816080" y="3217169"/>
            <a:ext cx="2160240" cy="308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+mn-ea"/>
                <a:ea typeface="+mn-ea"/>
              </a:rPr>
              <a:t>学习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15" y="1916832"/>
            <a:ext cx="4363380" cy="29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6960096" y="3048746"/>
            <a:ext cx="2160240" cy="308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+mn-ea"/>
                <a:ea typeface="+mn-ea"/>
              </a:rPr>
              <a:t>玩游戏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7488" y="1844824"/>
            <a:ext cx="403244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5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电脑还有哪些用处呢？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35" y="4096918"/>
            <a:ext cx="3335815" cy="22127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1" y="1447800"/>
            <a:ext cx="4320178" cy="25345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096918"/>
            <a:ext cx="3511252" cy="2183557"/>
          </a:xfrm>
          <a:prstGeom prst="rect">
            <a:avLst/>
          </a:prstGeom>
          <a:ln w="25400"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50" y="1420079"/>
            <a:ext cx="3810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未来的电脑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1447800"/>
            <a:ext cx="5238750" cy="382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24" y="1310515"/>
            <a:ext cx="5105400" cy="3829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455812"/>
            <a:ext cx="4397767" cy="29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0A3A2-A1A3-9743-9193-B2832FC4D7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5560" y="1772816"/>
            <a:ext cx="7488832" cy="1168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ea typeface="+mn-ea"/>
              </a:rPr>
              <a:t>计算机能理解我们吗？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44B0F90-3C12-0C47-823D-AD82F9CC0EC1}"/>
              </a:ext>
            </a:extLst>
          </p:cNvPr>
          <p:cNvSpPr txBox="1">
            <a:spLocks/>
          </p:cNvSpPr>
          <p:nvPr/>
        </p:nvSpPr>
        <p:spPr>
          <a:xfrm>
            <a:off x="2135560" y="3573016"/>
            <a:ext cx="7488832" cy="11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lang="zh-CN" sz="20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914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1430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kumimoji="1" lang="zh-CN" altLang="en-US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ea typeface="+mn-ea"/>
              </a:rPr>
              <a:t>如何让电脑</a:t>
            </a:r>
            <a:r>
              <a:rPr kumimoji="1"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ea typeface="+mn-ea"/>
              </a:rPr>
              <a:t>“</a:t>
            </a:r>
            <a:r>
              <a:rPr kumimoji="1" lang="zh-CN" altLang="en-US" sz="72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ea typeface="+mn-ea"/>
              </a:rPr>
              <a:t>听话</a:t>
            </a:r>
            <a:r>
              <a:rPr kumimoji="1" lang="en-US" altLang="zh-CN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ea typeface="+mn-ea"/>
              </a:rPr>
              <a:t>”</a:t>
            </a:r>
            <a:r>
              <a:rPr kumimoji="1" lang="zh-CN" altLang="en-US" sz="60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C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n-ea"/>
                <a:ea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24354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8AE5BF-DF1D-0542-AC36-A55AD866F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9829800" cy="1082674"/>
          </a:xfrm>
        </p:spPr>
        <p:txBody>
          <a:bodyPr>
            <a:normAutofit/>
          </a:bodyPr>
          <a:lstStyle/>
          <a:p>
            <a:r>
              <a:rPr kumimoji="1" lang="en-US" altLang="zh-CN" sz="4800" dirty="0"/>
              <a:t>3</a:t>
            </a:r>
            <a:r>
              <a:rPr kumimoji="1" lang="zh-CN" altLang="en-US" sz="4800" dirty="0"/>
              <a:t>、什么是编程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E6FFB5-227E-5A41-9210-CF47255E63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96" y="836712"/>
            <a:ext cx="4273263" cy="414050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EF447A7-2C98-0142-A7A6-138AB2B28127}"/>
              </a:ext>
            </a:extLst>
          </p:cNvPr>
          <p:cNvSpPr/>
          <p:nvPr/>
        </p:nvSpPr>
        <p:spPr>
          <a:xfrm>
            <a:off x="414605" y="2102227"/>
            <a:ext cx="59298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191919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编程就是指导计算机执行任务的行为</a:t>
            </a:r>
            <a:endParaRPr lang="zh-CN" altLang="en-US" sz="28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021456-E7D4-5A44-AFB0-DC98C8548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906962"/>
            <a:ext cx="39370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F1399819-DD13-4C4C-92F7-9E743D9564B0}"/>
              </a:ext>
            </a:extLst>
          </p:cNvPr>
          <p:cNvSpPr/>
          <p:nvPr/>
        </p:nvSpPr>
        <p:spPr>
          <a:xfrm>
            <a:off x="641040" y="1340768"/>
            <a:ext cx="107291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latin typeface="-apple-system"/>
              </a:rPr>
              <a:t>通过”语言“来控制计算机，让计算机为我们做事情，这样的语言就叫做</a:t>
            </a:r>
            <a:r>
              <a:rPr lang="zh-CN" altLang="en-US" sz="2800" dirty="0">
                <a:solidFill>
                  <a:srgbClr val="009900"/>
                </a:solidFill>
                <a:latin typeface="-apple-system"/>
              </a:rPr>
              <a:t>编程语言（</a:t>
            </a:r>
            <a:r>
              <a:rPr lang="en" altLang="zh-CN" sz="2800" dirty="0">
                <a:solidFill>
                  <a:srgbClr val="009900"/>
                </a:solidFill>
                <a:latin typeface="-apple-system"/>
              </a:rPr>
              <a:t>Programming Language</a:t>
            </a:r>
            <a:r>
              <a:rPr lang="zh-CN" altLang="en" sz="2800" dirty="0">
                <a:solidFill>
                  <a:srgbClr val="009900"/>
                </a:solidFill>
                <a:latin typeface="-apple-system"/>
              </a:rPr>
              <a:t>）</a:t>
            </a:r>
            <a:r>
              <a:rPr lang="zh-CN" altLang="en-US" sz="2800" dirty="0">
                <a:solidFill>
                  <a:srgbClr val="009900"/>
                </a:solidFill>
                <a:latin typeface="-apple-system"/>
              </a:rPr>
              <a:t>。</a:t>
            </a:r>
            <a:endParaRPr lang="zh-CN" altLang="en-US" sz="2800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85A7DBEE-CBFC-294B-8A5F-28A8A6CDC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194" y="256817"/>
            <a:ext cx="9829800" cy="722634"/>
          </a:xfrm>
        </p:spPr>
        <p:txBody>
          <a:bodyPr/>
          <a:lstStyle/>
          <a:p>
            <a:r>
              <a:rPr kumimoji="1" lang="zh-CN" altLang="en-US" dirty="0"/>
              <a:t>编程语言是什么？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72F24AF-C411-5240-8428-F2F26A63C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85" y="3066949"/>
            <a:ext cx="4716524" cy="20182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567F89D-9E28-E14D-BC2E-96F166FED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209" y="3066950"/>
            <a:ext cx="6510431" cy="20182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9CF2332-A63C-2940-8F28-A82E39BC9ABB}"/>
              </a:ext>
            </a:extLst>
          </p:cNvPr>
          <p:cNvSpPr txBox="1"/>
          <p:nvPr/>
        </p:nvSpPr>
        <p:spPr>
          <a:xfrm>
            <a:off x="1997837" y="2508344"/>
            <a:ext cx="2376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人类的语言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CC7C48-B88C-AC48-92B1-3784164028F7}"/>
              </a:ext>
            </a:extLst>
          </p:cNvPr>
          <p:cNvSpPr txBox="1"/>
          <p:nvPr/>
        </p:nvSpPr>
        <p:spPr>
          <a:xfrm>
            <a:off x="7382278" y="2508345"/>
            <a:ext cx="23141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/>
              <a:t>电脑的语言</a:t>
            </a:r>
          </a:p>
        </p:txBody>
      </p:sp>
    </p:spTree>
    <p:extLst>
      <p:ext uri="{BB962C8B-B14F-4D97-AF65-F5344CB8AC3E}">
        <p14:creationId xmlns:p14="http://schemas.microsoft.com/office/powerpoint/2010/main" val="375727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332656"/>
            <a:ext cx="10657184" cy="2821639"/>
          </a:xfrm>
        </p:spPr>
        <p:txBody>
          <a:bodyPr>
            <a:normAutofit/>
          </a:bodyPr>
          <a:lstStyle/>
          <a:p>
            <a:r>
              <a:rPr lang="zh-CN" altLang="en-US" b="1" dirty="0"/>
              <a:t>儿童编程语言：</a:t>
            </a:r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>
                <a:latin typeface="+mn-ea"/>
                <a:ea typeface="+mn-ea"/>
              </a:rPr>
              <a:t>通常是使用一些工具把动画</a:t>
            </a:r>
            <a:r>
              <a:rPr lang="en-US" altLang="zh-CN" dirty="0">
                <a:latin typeface="+mn-ea"/>
                <a:ea typeface="+mn-ea"/>
              </a:rPr>
              <a:t>+</a:t>
            </a:r>
            <a:r>
              <a:rPr lang="zh-CN" altLang="en-US" dirty="0">
                <a:latin typeface="+mn-ea"/>
                <a:ea typeface="+mn-ea"/>
              </a:rPr>
              <a:t>声音等按照规则组合而成的。</a:t>
            </a:r>
            <a:br>
              <a:rPr lang="en-US" altLang="zh-CN" dirty="0">
                <a:latin typeface="+mn-ea"/>
                <a:ea typeface="+mn-ea"/>
              </a:rPr>
            </a:br>
            <a:br>
              <a:rPr lang="en-US" altLang="zh-CN" dirty="0">
                <a:latin typeface="+mn-ea"/>
                <a:ea typeface="+mn-ea"/>
              </a:rPr>
            </a:br>
            <a:r>
              <a:rPr lang="zh-CN" altLang="en-US" dirty="0">
                <a:latin typeface="+mn-ea"/>
                <a:ea typeface="+mn-ea"/>
              </a:rPr>
              <a:t>编程的工具有</a:t>
            </a:r>
            <a:r>
              <a:rPr lang="en-US" altLang="zh-CN" dirty="0">
                <a:latin typeface="+mn-ea"/>
                <a:ea typeface="+mn-ea"/>
              </a:rPr>
              <a:t>:</a:t>
            </a:r>
            <a:br>
              <a:rPr lang="en-US" altLang="zh-CN" dirty="0">
                <a:latin typeface="+mn-ea"/>
              </a:rPr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3068960"/>
            <a:ext cx="3004438" cy="19555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CB326F-F683-E14A-9532-CCD1370077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15"/>
          <a:stretch/>
        </p:blipFill>
        <p:spPr>
          <a:xfrm>
            <a:off x="4099166" y="3081355"/>
            <a:ext cx="3148962" cy="19289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C8F9CCB-B626-8740-887C-2299540947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152" y="3127327"/>
            <a:ext cx="3806559" cy="186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DB1B1-41FE-1F40-8F9E-FB3AC30AE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392" y="0"/>
            <a:ext cx="9829800" cy="1082674"/>
          </a:xfrm>
        </p:spPr>
        <p:txBody>
          <a:bodyPr/>
          <a:lstStyle/>
          <a:p>
            <a:r>
              <a:rPr kumimoji="1" lang="zh-CN" altLang="en-US" dirty="0"/>
              <a:t>编程改变世界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A29320-BFEC-8041-B156-A4BB1EE6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80" y="1563739"/>
            <a:ext cx="3888432" cy="25663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4683E7-69CE-1C4E-9D94-63D83B4D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231" y="558268"/>
            <a:ext cx="3438353" cy="45773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C172C9A-8937-F04F-ADB4-D064292B0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033" y="1204125"/>
            <a:ext cx="3390900" cy="190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DD8D198-8357-7B4C-BFEB-C07B0F5C4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942" y="3259617"/>
            <a:ext cx="40767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4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47728" y="2420888"/>
            <a:ext cx="4662369" cy="1082674"/>
          </a:xfrm>
        </p:spPr>
        <p:txBody>
          <a:bodyPr>
            <a:normAutofit/>
          </a:bodyPr>
          <a:lstStyle/>
          <a:p>
            <a:r>
              <a:rPr lang="en-US" altLang="zh-CN" sz="4000" dirty="0">
                <a:latin typeface="+mn-ea"/>
                <a:ea typeface="+mn-ea"/>
              </a:rPr>
              <a:t>4. Scratch</a:t>
            </a:r>
            <a:r>
              <a:rPr lang="zh-CN" altLang="en-US" sz="4000" dirty="0">
                <a:latin typeface="+mn-ea"/>
                <a:ea typeface="+mn-ea"/>
              </a:rPr>
              <a:t>什么？</a:t>
            </a:r>
          </a:p>
        </p:txBody>
      </p:sp>
    </p:spTree>
    <p:extLst>
      <p:ext uri="{BB962C8B-B14F-4D97-AF65-F5344CB8AC3E}">
        <p14:creationId xmlns:p14="http://schemas.microsoft.com/office/powerpoint/2010/main" val="94149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5760" y="404664"/>
            <a:ext cx="3103240" cy="964704"/>
          </a:xfrm>
        </p:spPr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认识电脑</a:t>
            </a:r>
            <a:endParaRPr 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08FFB7A-860E-334C-BC3A-252E28D629F9}"/>
              </a:ext>
            </a:extLst>
          </p:cNvPr>
          <p:cNvSpPr txBox="1"/>
          <p:nvPr/>
        </p:nvSpPr>
        <p:spPr>
          <a:xfrm>
            <a:off x="3359696" y="1844824"/>
            <a:ext cx="55446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solidFill>
                  <a:srgbClr val="FF0000"/>
                </a:solidFill>
              </a:rPr>
              <a:t>电脑，带电的脑袋，也叫：计算机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B855D2-EE0F-7E48-B2A3-115EE265AF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0" y="2843500"/>
            <a:ext cx="38100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8FDDA-3DF4-8045-A0EB-940C10488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9835"/>
            <a:ext cx="9829800" cy="626423"/>
          </a:xfrm>
        </p:spPr>
        <p:txBody>
          <a:bodyPr/>
          <a:lstStyle/>
          <a:p>
            <a:r>
              <a:rPr kumimoji="1" lang="en-US" altLang="zh-CN" dirty="0"/>
              <a:t>Scratch </a:t>
            </a:r>
            <a:r>
              <a:rPr kumimoji="1" lang="zh-CN" altLang="en-US" dirty="0"/>
              <a:t>视频</a:t>
            </a:r>
          </a:p>
        </p:txBody>
      </p:sp>
      <p:pic>
        <p:nvPicPr>
          <p:cNvPr id="4" name="scratch宣传视频">
            <a:hlinkClick r:id="" action="ppaction://media"/>
            <a:extLst>
              <a:ext uri="{FF2B5EF4-FFF2-40B4-BE49-F238E27FC236}">
                <a16:creationId xmlns:a16="http://schemas.microsoft.com/office/drawing/2014/main" id="{ECAC89FF-30C9-934C-A88E-3BBB1E50AC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7528" y="646258"/>
            <a:ext cx="8496944" cy="48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5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5264" y="1196752"/>
            <a:ext cx="8136904" cy="1319324"/>
          </a:xfrm>
        </p:spPr>
        <p:txBody>
          <a:bodyPr>
            <a:normAutofit fontScale="90000"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Scratch </a:t>
            </a:r>
            <a:r>
              <a:rPr lang="zh-CN" altLang="en-US" dirty="0"/>
              <a:t>这个工具</a:t>
            </a:r>
            <a:r>
              <a:rPr lang="en-US" altLang="zh-CN" dirty="0"/>
              <a:t>,</a:t>
            </a:r>
            <a:r>
              <a:rPr lang="zh-CN" altLang="en-US" dirty="0"/>
              <a:t>可以帮助我们想搭积木一样搭建我们想要程序和游戏。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2191715"/>
            <a:ext cx="3004438" cy="1955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F4DBA94-DF69-614B-9A73-7723A25AF5D7}"/>
              </a:ext>
            </a:extLst>
          </p:cNvPr>
          <p:cNvSpPr/>
          <p:nvPr/>
        </p:nvSpPr>
        <p:spPr>
          <a:xfrm>
            <a:off x="3605264" y="3789040"/>
            <a:ext cx="7920880" cy="1353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" altLang="zh-CN" sz="2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Scratch</a:t>
            </a:r>
            <a:r>
              <a:rPr lang="zh-CN" altLang="en-US" sz="2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是一款由麻省理工学院（</a:t>
            </a:r>
            <a:r>
              <a:rPr lang="en" altLang="zh-CN" sz="2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MIT</a:t>
            </a:r>
            <a:r>
              <a:rPr lang="zh-CN" altLang="en" sz="2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） </a:t>
            </a:r>
            <a:r>
              <a:rPr lang="zh-CN" altLang="en-US" sz="29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rPr>
              <a:t>设计开发的少儿编程工具</a:t>
            </a:r>
          </a:p>
        </p:txBody>
      </p:sp>
    </p:spTree>
    <p:extLst>
      <p:ext uri="{BB962C8B-B14F-4D97-AF65-F5344CB8AC3E}">
        <p14:creationId xmlns:p14="http://schemas.microsoft.com/office/powerpoint/2010/main" val="23762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3DC56-876E-BC47-9268-FD5AD7677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Scratch</a:t>
            </a:r>
            <a:r>
              <a:rPr kumimoji="1" lang="zh-CN" altLang="en-US" dirty="0"/>
              <a:t>能培养我们什么能力？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3C7729-B562-134A-AFE6-DA35AB38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464" y="1628800"/>
            <a:ext cx="10044608" cy="3474720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100" dirty="0">
                <a:latin typeface="+mn-ea"/>
                <a:ea typeface="+mn-ea"/>
              </a:rPr>
              <a:t>编程思维</a:t>
            </a:r>
            <a:r>
              <a:rPr lang="en-US" altLang="zh-CN" sz="2100" dirty="0">
                <a:latin typeface="+mn-ea"/>
                <a:ea typeface="+mn-ea"/>
              </a:rPr>
              <a:t>(</a:t>
            </a:r>
            <a:r>
              <a:rPr lang="en" altLang="zh-CN" sz="2100" dirty="0" err="1">
                <a:latin typeface="+mn-ea"/>
                <a:ea typeface="+mn-ea"/>
              </a:rPr>
              <a:t>Computationalthinking</a:t>
            </a:r>
            <a:r>
              <a:rPr lang="en" altLang="zh-CN" sz="2100" dirty="0">
                <a:latin typeface="+mn-ea"/>
                <a:ea typeface="+mn-ea"/>
              </a:rPr>
              <a:t>)</a:t>
            </a:r>
            <a:r>
              <a:rPr lang="zh-CN" altLang="en" sz="2100" dirty="0">
                <a:latin typeface="+mn-ea"/>
                <a:ea typeface="+mn-ea"/>
              </a:rPr>
              <a:t>，</a:t>
            </a:r>
            <a:r>
              <a:rPr lang="zh-CN" altLang="en-US" sz="2100" dirty="0">
                <a:latin typeface="+mn-ea"/>
                <a:ea typeface="+mn-ea"/>
              </a:rPr>
              <a:t>就是“理解问题</a:t>
            </a:r>
            <a:r>
              <a:rPr lang="en-US" altLang="zh-CN" sz="2100" dirty="0">
                <a:latin typeface="+mn-ea"/>
                <a:ea typeface="+mn-ea"/>
              </a:rPr>
              <a:t>——</a:t>
            </a:r>
            <a:r>
              <a:rPr lang="zh-CN" altLang="en-US" sz="2100" dirty="0">
                <a:latin typeface="+mn-ea"/>
                <a:ea typeface="+mn-ea"/>
              </a:rPr>
              <a:t>找出路径”的思维过程。</a:t>
            </a:r>
            <a:endParaRPr lang="en-US" altLang="zh-CN" sz="21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+mn-ea"/>
                <a:ea typeface="+mn-ea"/>
              </a:rPr>
              <a:t>分解</a:t>
            </a:r>
            <a:r>
              <a:rPr lang="en-US" altLang="zh-CN" sz="2100" dirty="0">
                <a:latin typeface="+mn-ea"/>
                <a:ea typeface="+mn-ea"/>
              </a:rPr>
              <a:t>(</a:t>
            </a:r>
            <a:r>
              <a:rPr lang="en" altLang="zh-CN" sz="2100" dirty="0">
                <a:latin typeface="+mn-ea"/>
                <a:ea typeface="+mn-ea"/>
              </a:rPr>
              <a:t>Decomposition)</a:t>
            </a:r>
            <a:r>
              <a:rPr lang="zh-CN" altLang="en" sz="2100" dirty="0">
                <a:latin typeface="+mn-ea"/>
                <a:ea typeface="+mn-ea"/>
              </a:rPr>
              <a:t>：</a:t>
            </a:r>
            <a:r>
              <a:rPr lang="zh-CN" altLang="en-US" sz="2100" dirty="0">
                <a:latin typeface="+mn-ea"/>
                <a:ea typeface="+mn-ea"/>
              </a:rPr>
              <a:t>把一个复杂的大型问题，拆解成可执行的，更好理解的小步骤。解决起来会更加容易。</a:t>
            </a: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+mn-ea"/>
                <a:ea typeface="+mn-ea"/>
              </a:rPr>
              <a:t>模式识别</a:t>
            </a:r>
            <a:r>
              <a:rPr lang="en-US" altLang="zh-CN" sz="2100" dirty="0">
                <a:latin typeface="+mn-ea"/>
                <a:ea typeface="+mn-ea"/>
              </a:rPr>
              <a:t>(</a:t>
            </a:r>
            <a:r>
              <a:rPr lang="en" altLang="zh-CN" sz="2100" dirty="0" err="1">
                <a:latin typeface="+mn-ea"/>
                <a:ea typeface="+mn-ea"/>
              </a:rPr>
              <a:t>Patternrecognition</a:t>
            </a:r>
            <a:r>
              <a:rPr lang="en" altLang="zh-CN" sz="2100" dirty="0">
                <a:latin typeface="+mn-ea"/>
                <a:ea typeface="+mn-ea"/>
              </a:rPr>
              <a:t>)</a:t>
            </a:r>
            <a:r>
              <a:rPr lang="zh-CN" altLang="en" sz="2100" dirty="0">
                <a:latin typeface="+mn-ea"/>
                <a:ea typeface="+mn-ea"/>
              </a:rPr>
              <a:t>：</a:t>
            </a:r>
            <a:r>
              <a:rPr lang="zh-CN" altLang="en-US" sz="2100" dirty="0">
                <a:latin typeface="+mn-ea"/>
                <a:ea typeface="+mn-ea"/>
              </a:rPr>
              <a:t>找出事物间的规律与相似模式，高效解决细分问题，速度更快。</a:t>
            </a: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+mn-ea"/>
                <a:ea typeface="+mn-ea"/>
              </a:rPr>
              <a:t>抽象</a:t>
            </a:r>
            <a:r>
              <a:rPr lang="en-US" altLang="zh-CN" sz="2100" dirty="0">
                <a:latin typeface="+mn-ea"/>
                <a:ea typeface="+mn-ea"/>
              </a:rPr>
              <a:t>(</a:t>
            </a:r>
            <a:r>
              <a:rPr lang="en" altLang="zh-CN" sz="2100" dirty="0">
                <a:latin typeface="+mn-ea"/>
                <a:ea typeface="+mn-ea"/>
              </a:rPr>
              <a:t>Abstraction)</a:t>
            </a:r>
            <a:r>
              <a:rPr lang="zh-CN" altLang="en" sz="2100" dirty="0">
                <a:latin typeface="+mn-ea"/>
                <a:ea typeface="+mn-ea"/>
              </a:rPr>
              <a:t>：</a:t>
            </a:r>
            <a:r>
              <a:rPr lang="zh-CN" altLang="en-US" sz="2100" dirty="0">
                <a:latin typeface="+mn-ea"/>
                <a:ea typeface="+mn-ea"/>
              </a:rPr>
              <a:t>将目光聚焦在重要的关键信息上，认知问题的核心本质，忽视无用的细节。</a:t>
            </a:r>
          </a:p>
          <a:p>
            <a:pPr>
              <a:lnSpc>
                <a:spcPct val="150000"/>
              </a:lnSpc>
            </a:pPr>
            <a:r>
              <a:rPr lang="zh-CN" altLang="en-US" sz="2100" dirty="0">
                <a:latin typeface="+mn-ea"/>
                <a:ea typeface="+mn-ea"/>
              </a:rPr>
              <a:t>算法</a:t>
            </a:r>
            <a:r>
              <a:rPr lang="en-US" altLang="zh-CN" sz="2100" dirty="0">
                <a:latin typeface="+mn-ea"/>
                <a:ea typeface="+mn-ea"/>
              </a:rPr>
              <a:t>(</a:t>
            </a:r>
            <a:r>
              <a:rPr lang="en" altLang="zh-CN" sz="2100" dirty="0">
                <a:latin typeface="+mn-ea"/>
                <a:ea typeface="+mn-ea"/>
              </a:rPr>
              <a:t>Algorithm)</a:t>
            </a:r>
            <a:r>
              <a:rPr lang="zh-CN" altLang="en" sz="2100" dirty="0">
                <a:latin typeface="+mn-ea"/>
                <a:ea typeface="+mn-ea"/>
              </a:rPr>
              <a:t>：</a:t>
            </a:r>
            <a:r>
              <a:rPr lang="zh-CN" altLang="en-US" sz="2100" dirty="0">
                <a:latin typeface="+mn-ea"/>
                <a:ea typeface="+mn-ea"/>
              </a:rPr>
              <a:t>设计一步一步的解决路径，从而由点到面的解决整个难题</a:t>
            </a:r>
          </a:p>
          <a:p>
            <a:pPr>
              <a:lnSpc>
                <a:spcPct val="150000"/>
              </a:lnSpc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48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/>
              <a:t>认识下 </a:t>
            </a:r>
            <a:r>
              <a:rPr lang="en-US" altLang="zh-CN" dirty="0"/>
              <a:t>Scratch </a:t>
            </a:r>
            <a:r>
              <a:rPr lang="zh-CN" altLang="en-US" dirty="0"/>
              <a:t>这个工具</a:t>
            </a:r>
            <a:r>
              <a:rPr lang="en-US" altLang="zh-CN" dirty="0"/>
              <a:t>,</a:t>
            </a:r>
            <a:r>
              <a:rPr lang="zh-CN" altLang="en-US" dirty="0"/>
              <a:t>然后观看作品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/>
              <a:t>认识下 </a:t>
            </a:r>
            <a:r>
              <a:rPr lang="en-US" altLang="zh-CN" dirty="0"/>
              <a:t>Scratch </a:t>
            </a:r>
            <a:r>
              <a:rPr lang="zh-CN" altLang="en-US" dirty="0"/>
              <a:t>这个工具</a:t>
            </a:r>
            <a:r>
              <a:rPr lang="en-US" altLang="zh-CN" dirty="0"/>
              <a:t>,</a:t>
            </a:r>
            <a:r>
              <a:rPr lang="zh-CN" altLang="en-US" dirty="0"/>
              <a:t>然后观看作品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/>
              <a:t>认识下 </a:t>
            </a:r>
            <a:r>
              <a:rPr lang="en-US" altLang="zh-CN" dirty="0"/>
              <a:t>Scratch </a:t>
            </a:r>
            <a:r>
              <a:rPr lang="zh-CN" altLang="en-US" dirty="0"/>
              <a:t>这个工具</a:t>
            </a:r>
            <a:r>
              <a:rPr lang="en-US" altLang="zh-CN" dirty="0"/>
              <a:t>,</a:t>
            </a:r>
            <a:r>
              <a:rPr lang="zh-CN" altLang="en-US" dirty="0"/>
              <a:t>然后观看作品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/>
              <a:t>认识下 </a:t>
            </a:r>
            <a:r>
              <a:rPr lang="en-US" altLang="zh-CN" dirty="0"/>
              <a:t>Scratch </a:t>
            </a:r>
            <a:r>
              <a:rPr lang="zh-CN" altLang="en-US" dirty="0"/>
              <a:t>这个工具</a:t>
            </a:r>
            <a:r>
              <a:rPr lang="en-US" altLang="zh-CN" dirty="0"/>
              <a:t>,</a:t>
            </a:r>
            <a:r>
              <a:rPr lang="zh-CN" altLang="en-US" dirty="0"/>
              <a:t>然后观看作品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  <a:r>
              <a:rPr lang="en-US" altLang="zh-CN" dirty="0"/>
              <a:t>!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0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612D6-A735-674E-94D8-7A0AA870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360" y="188640"/>
            <a:ext cx="7315200" cy="733400"/>
          </a:xfrm>
        </p:spPr>
        <p:txBody>
          <a:bodyPr/>
          <a:lstStyle/>
          <a:p>
            <a:r>
              <a:rPr kumimoji="1" lang="zh-CN" altLang="en-US" dirty="0"/>
              <a:t>世界上第一台电脑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300F57-4307-F445-A3CF-A5974D23CAD9}"/>
              </a:ext>
            </a:extLst>
          </p:cNvPr>
          <p:cNvSpPr/>
          <p:nvPr/>
        </p:nvSpPr>
        <p:spPr>
          <a:xfrm>
            <a:off x="4943872" y="1412776"/>
            <a:ext cx="7032104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世界上第一台</a:t>
            </a:r>
            <a:r>
              <a:rPr lang="zh-CN" altLang="en-US" sz="2400" i="1" dirty="0">
                <a:solidFill>
                  <a:srgbClr val="FF0000"/>
                </a:solidFill>
                <a:latin typeface="+mn-ea"/>
              </a:rPr>
              <a:t>现代电子计算机</a:t>
            </a:r>
            <a:r>
              <a:rPr lang="zh-CN" altLang="en-US" sz="4000" b="1" dirty="0">
                <a:solidFill>
                  <a:schemeClr val="accent2"/>
                </a:solidFill>
                <a:latin typeface="+mn-ea"/>
              </a:rPr>
              <a:t>埃尼阿克</a:t>
            </a:r>
            <a:r>
              <a:rPr lang="en-US" altLang="zh-CN" sz="2400" dirty="0">
                <a:solidFill>
                  <a:schemeClr val="accent2"/>
                </a:solidFill>
                <a:latin typeface="+mn-ea"/>
              </a:rPr>
              <a:t>(</a:t>
            </a:r>
            <a:r>
              <a:rPr lang="en" altLang="zh-CN" sz="2400" dirty="0">
                <a:solidFill>
                  <a:schemeClr val="accent2"/>
                </a:solidFill>
                <a:latin typeface="+mn-ea"/>
              </a:rPr>
              <a:t>ENIAC)</a:t>
            </a:r>
            <a:r>
              <a:rPr lang="zh-CN" altLang="en" sz="2400" dirty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诞生于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1946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年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月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14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日的美国宾夕法尼亚大学。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endParaRPr lang="zh-CN" altLang="en-US" sz="2400" dirty="0">
              <a:solidFill>
                <a:srgbClr val="FF0000"/>
              </a:solidFill>
              <a:latin typeface="+mn-ea"/>
            </a:endParaRPr>
          </a:p>
          <a:p>
            <a:r>
              <a:rPr lang="en" altLang="zh-CN" sz="2400" dirty="0">
                <a:solidFill>
                  <a:srgbClr val="FF0000"/>
                </a:solidFill>
                <a:latin typeface="+mn-ea"/>
              </a:rPr>
              <a:t>ENIAC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长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30.48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米，宽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6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米，高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2.4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米，占地面积约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170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平方米，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个操作台，重达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30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英吨，耗电量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150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千瓦，造价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48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万美元。</a:t>
            </a:r>
            <a:endParaRPr lang="zh-CN" altLang="en-US" sz="2400" b="0" i="0" dirty="0">
              <a:solidFill>
                <a:srgbClr val="FF0000"/>
              </a:solidFill>
              <a:effectLst/>
              <a:latin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76EB36-823A-A340-997F-6C4ED8FAC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12776"/>
            <a:ext cx="4711700" cy="349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87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常用的电脑是什么样的？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33615" y="2927709"/>
            <a:ext cx="3541193" cy="2972716"/>
            <a:chOff x="5945583" y="2316891"/>
            <a:chExt cx="3541193" cy="2972716"/>
          </a:xfrm>
        </p:grpSpPr>
        <p:pic>
          <p:nvPicPr>
            <p:cNvPr id="14" name="Picture 9" descr="ThinkPadW701ds 254156C第1张图片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583" y="2316891"/>
              <a:ext cx="3541193" cy="250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占位符 3"/>
            <p:cNvSpPr txBox="1">
              <a:spLocks/>
            </p:cNvSpPr>
            <p:nvPr/>
          </p:nvSpPr>
          <p:spPr>
            <a:xfrm>
              <a:off x="6602004" y="4994939"/>
              <a:ext cx="2806364" cy="294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zh-CN"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笔记本</a:t>
              </a:r>
              <a:r>
                <a:rPr lang="zh-CN" altLang="en-US" sz="2800" dirty="0"/>
                <a:t>电脑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12024" y="548680"/>
            <a:ext cx="4896544" cy="2679362"/>
            <a:chOff x="6312024" y="548680"/>
            <a:chExt cx="4896544" cy="2679362"/>
          </a:xfrm>
        </p:grpSpPr>
        <p:pic>
          <p:nvPicPr>
            <p:cNvPr id="15" name="Picture 8" descr="联想IdeaCentre K310(锋行KING 至尊版)第1张图片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024" y="548680"/>
              <a:ext cx="3384376" cy="267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占位符 3"/>
            <p:cNvSpPr txBox="1">
              <a:spLocks/>
            </p:cNvSpPr>
            <p:nvPr/>
          </p:nvSpPr>
          <p:spPr>
            <a:xfrm>
              <a:off x="9336359" y="2671762"/>
              <a:ext cx="1872209" cy="255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zh-CN"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dirty="0">
                  <a:latin typeface="黑体" panose="02010609060101010101" pitchFamily="49" charset="-122"/>
                  <a:ea typeface="黑体" panose="02010609060101010101" pitchFamily="49" charset="-122"/>
                </a:rPr>
                <a:t>台式电脑</a:t>
              </a: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2484404" y="4309480"/>
            <a:ext cx="1936630" cy="49742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平板电脑</a:t>
            </a:r>
            <a:endParaRPr lang="zh-CN" sz="2800" dirty="0"/>
          </a:p>
        </p:txBody>
      </p:sp>
      <p:pic>
        <p:nvPicPr>
          <p:cNvPr id="13" name="Picture 12" descr="平板电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t="14886" r="7732" b="18663"/>
          <a:stretch>
            <a:fillRect/>
          </a:stretch>
        </p:blipFill>
        <p:spPr bwMode="auto">
          <a:xfrm>
            <a:off x="1025463" y="1412776"/>
            <a:ext cx="485451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FF38676-8B2F-6344-BDA2-39B0B7CDBB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kumimoji="1" lang="zh-CN" altLang="en-US" dirty="0"/>
              <a:t>设备智能化时趋势，一切皆是电脑。</a:t>
            </a:r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56265FB6-4910-A446-8A66-C150F69F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智能设备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DA1E69-DF88-E940-B991-A99D0A6E9C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91" r="14350"/>
          <a:stretch/>
        </p:blipFill>
        <p:spPr>
          <a:xfrm>
            <a:off x="335360" y="1042123"/>
            <a:ext cx="3910198" cy="36766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A1747A1-12BB-CF49-9656-EF1A615F5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07" r="21579"/>
          <a:stretch/>
        </p:blipFill>
        <p:spPr>
          <a:xfrm>
            <a:off x="4282347" y="388802"/>
            <a:ext cx="3600400" cy="54298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C31F1C5-EEA8-B449-81A0-B7C78546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264" y="2331484"/>
            <a:ext cx="3175000" cy="326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73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919536" y="5405059"/>
            <a:ext cx="1467019" cy="35582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硬件部分</a:t>
            </a:r>
            <a:endParaRPr lang="zh-CN" sz="2400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9443896" y="3270628"/>
            <a:ext cx="1577830" cy="643855"/>
          </a:xfrm>
        </p:spPr>
        <p:txBody>
          <a:bodyPr>
            <a:normAutofit/>
          </a:bodyPr>
          <a:lstStyle/>
          <a:p>
            <a:r>
              <a:rPr lang="zh-CN" altLang="en-US" sz="2200" dirty="0">
                <a:ea typeface="黑体" panose="02010609060101010101" pitchFamily="49" charset="-122"/>
              </a:rPr>
              <a:t>软件部分</a:t>
            </a:r>
            <a:endParaRPr lang="zh-CN" sz="2200" dirty="0"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686687" y="6093296"/>
            <a:ext cx="3505313" cy="764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3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电脑的硬件和软件</a:t>
            </a: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4" t="15994" r="33235" b="40950"/>
          <a:stretch>
            <a:fillRect/>
          </a:stretch>
        </p:blipFill>
        <p:spPr bwMode="auto">
          <a:xfrm>
            <a:off x="109870" y="900382"/>
            <a:ext cx="5086350" cy="39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 descr="软件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43" y="1390517"/>
            <a:ext cx="1140643" cy="6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软件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1078"/>
          <a:stretch>
            <a:fillRect/>
          </a:stretch>
        </p:blipFill>
        <p:spPr bwMode="auto">
          <a:xfrm>
            <a:off x="5735961" y="3648269"/>
            <a:ext cx="964502" cy="9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IE浏览器标志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993" y="2425576"/>
            <a:ext cx="931388" cy="7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4" descr="Office标志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 b="11647"/>
          <a:stretch>
            <a:fillRect/>
          </a:stretch>
        </p:blipFill>
        <p:spPr bwMode="auto">
          <a:xfrm>
            <a:off x="7572279" y="1378707"/>
            <a:ext cx="9175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63" y="2466593"/>
            <a:ext cx="849600" cy="84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37" y="2425576"/>
            <a:ext cx="862143" cy="862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41" y="3629084"/>
            <a:ext cx="964479" cy="9644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62" y="3619753"/>
            <a:ext cx="1141658" cy="11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5840" y="1196752"/>
            <a:ext cx="2887216" cy="182880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电脑用途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072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7032104" y="3085799"/>
            <a:ext cx="1296144" cy="542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+mn-ea"/>
                <a:ea typeface="+mn-ea"/>
              </a:rPr>
              <a:t>听音乐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44824"/>
            <a:ext cx="31683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6744072" y="3140968"/>
            <a:ext cx="367240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+mn-ea"/>
                <a:ea typeface="+mn-ea"/>
              </a:rPr>
              <a:t>看视频</a:t>
            </a:r>
            <a:r>
              <a:rPr lang="en-US" altLang="zh-CN" sz="2800" b="1" dirty="0">
                <a:latin typeface="+mn-ea"/>
                <a:ea typeface="+mn-ea"/>
              </a:rPr>
              <a:t>(</a:t>
            </a:r>
            <a:r>
              <a:rPr lang="zh-CN" altLang="en-US" sz="2800" b="1" dirty="0">
                <a:latin typeface="+mn-ea"/>
                <a:ea typeface="+mn-ea"/>
              </a:rPr>
              <a:t>电影</a:t>
            </a:r>
            <a:r>
              <a:rPr lang="en-US" altLang="zh-CN" sz="2800" b="1" dirty="0">
                <a:latin typeface="+mn-ea"/>
                <a:ea typeface="+mn-ea"/>
              </a:rPr>
              <a:t>\</a:t>
            </a:r>
            <a:r>
              <a:rPr lang="zh-CN" altLang="en-US" sz="2800" b="1" dirty="0">
                <a:latin typeface="+mn-ea"/>
                <a:ea typeface="+mn-ea"/>
              </a:rPr>
              <a:t>电视等</a:t>
            </a:r>
            <a:r>
              <a:rPr lang="en-US" altLang="zh-CN" b="1" dirty="0"/>
              <a:t>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844824"/>
            <a:ext cx="2952328" cy="298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40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儿童之友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ldrenFriends_16x9_TP103896100" id="{38564D62-6E6B-4EB3-A17D-ACAC85524523}" vid="{54E68DCF-F772-42D9-830C-38E7E334B273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52213BA-6259-469B-8BD9-3C7F83E2B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在校儿童教育演示文稿、相册(宽屏)</Template>
  <TotalTime>0</TotalTime>
  <Words>459</Words>
  <Application>Microsoft Macintosh PowerPoint</Application>
  <PresentationFormat>宽屏</PresentationFormat>
  <Paragraphs>62</Paragraphs>
  <Slides>27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-apple-system</vt:lpstr>
      <vt:lpstr>黑体</vt:lpstr>
      <vt:lpstr>LingWai SC Medium</vt:lpstr>
      <vt:lpstr>Microsoft YaHei UI</vt:lpstr>
      <vt:lpstr>Songti SC</vt:lpstr>
      <vt:lpstr>Wawati SC</vt:lpstr>
      <vt:lpstr>Arial</vt:lpstr>
      <vt:lpstr>Times New Roman</vt:lpstr>
      <vt:lpstr>儿童之友 16x9</vt:lpstr>
      <vt:lpstr>趣味儿童编程 1.认识电脑 2.电脑的用途 3.什么是编程 4、Scratch介绍</vt:lpstr>
      <vt:lpstr>1.认识电脑</vt:lpstr>
      <vt:lpstr>世界上第一台电脑</vt:lpstr>
      <vt:lpstr>常用的电脑是什么样的？</vt:lpstr>
      <vt:lpstr>智能设备</vt:lpstr>
      <vt:lpstr>PowerPoint 演示文稿</vt:lpstr>
      <vt:lpstr>2.电脑用途</vt:lpstr>
      <vt:lpstr>电脑有什么用？</vt:lpstr>
      <vt:lpstr>电脑有什么用？</vt:lpstr>
      <vt:lpstr>电脑有什么用？</vt:lpstr>
      <vt:lpstr>电脑有什么用？</vt:lpstr>
      <vt:lpstr>电脑还有哪些用处呢？</vt:lpstr>
      <vt:lpstr>未来的电脑</vt:lpstr>
      <vt:lpstr>PowerPoint 演示文稿</vt:lpstr>
      <vt:lpstr>3、什么是编程</vt:lpstr>
      <vt:lpstr>编程语言是什么？</vt:lpstr>
      <vt:lpstr>儿童编程语言：  通常是使用一些工具把动画+声音等按照规则组合而成的。  编程的工具有: </vt:lpstr>
      <vt:lpstr>编程改变世界</vt:lpstr>
      <vt:lpstr>4. Scratch什么？</vt:lpstr>
      <vt:lpstr>Scratch 视频</vt:lpstr>
      <vt:lpstr>Scratch 这个工具,可以帮助我们想搭积木一样搭建我们想要程序和游戏。</vt:lpstr>
      <vt:lpstr>Scratch能培养我们什么能力？</vt:lpstr>
      <vt:lpstr>认识下 Scratch 这个工具,然后观看作品</vt:lpstr>
      <vt:lpstr>认识下 Scratch 这个工具,然后观看作品</vt:lpstr>
      <vt:lpstr>认识下 Scratch 这个工具,然后观看作品</vt:lpstr>
      <vt:lpstr>认识下 Scratch 这个工具,然后观看作品</vt:lpstr>
      <vt:lpstr>谢谢大家!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2014-05-12T11:58:03Z</dcterms:created>
  <dcterms:modified xsi:type="dcterms:W3CDTF">2018-12-02T04:34:54Z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</Properties>
</file>